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56" r:id="rId2"/>
    <p:sldId id="306"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307" r:id="rId25"/>
    <p:sldId id="308" r:id="rId26"/>
    <p:sldId id="309" r:id="rId27"/>
    <p:sldId id="310" r:id="rId28"/>
    <p:sldId id="311" r:id="rId29"/>
    <p:sldId id="312" r:id="rId30"/>
    <p:sldId id="313" r:id="rId31"/>
    <p:sldId id="314" r:id="rId32"/>
    <p:sldId id="315" r:id="rId33"/>
    <p:sldId id="316" r:id="rId34"/>
    <p:sldId id="317" r:id="rId35"/>
    <p:sldId id="318" r:id="rId36"/>
    <p:sldId id="319" r:id="rId37"/>
    <p:sldId id="320" r:id="rId3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657" autoAdjust="0"/>
  </p:normalViewPr>
  <p:slideViewPr>
    <p:cSldViewPr>
      <p:cViewPr>
        <p:scale>
          <a:sx n="90" d="100"/>
          <a:sy n="90" d="100"/>
        </p:scale>
        <p:origin x="-816" y="91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eg>
</file>

<file path=ppt/media/image23.jpg>
</file>

<file path=ppt/media/image24.jpg>
</file>

<file path=ppt/media/image25.jpg>
</file>

<file path=ppt/media/image26.jpeg>
</file>

<file path=ppt/media/image27.jpg>
</file>

<file path=ppt/media/image28.jpeg>
</file>

<file path=ppt/media/image29.jpeg>
</file>

<file path=ppt/media/image3.jp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jpg>
</file>

<file path=ppt/media/image40.jpeg>
</file>

<file path=ppt/media/image41.jpeg>
</file>

<file path=ppt/media/image42.jpeg>
</file>

<file path=ppt/media/image43.jpeg>
</file>

<file path=ppt/media/image44.jpeg>
</file>

<file path=ppt/media/image45.jpe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EFCB7E4-638C-4ED9-B74E-0C888754EC43}" type="datetimeFigureOut">
              <a:rPr lang="en-US" smtClean="0"/>
              <a:t>11/6/2013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B20A9CC-A7D5-4F96-A730-825A66B47168}" type="slidenum">
              <a:rPr lang="en-US" smtClean="0"/>
              <a:t>‹#›</a:t>
            </a:fld>
            <a:endParaRPr lang="en-US"/>
          </a:p>
        </p:txBody>
      </p:sp>
    </p:spTree>
    <p:extLst>
      <p:ext uri="{BB962C8B-B14F-4D97-AF65-F5344CB8AC3E}">
        <p14:creationId xmlns:p14="http://schemas.microsoft.com/office/powerpoint/2010/main" val="31348611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The primary logo uses the 3 </a:t>
            </a:r>
            <a:r>
              <a:rPr lang="en-US" sz="1200" b="0" i="0" u="none" strike="noStrike" kern="1200" baseline="0" dirty="0" err="1" smtClean="0">
                <a:solidFill>
                  <a:schemeClr val="tx1"/>
                </a:solidFill>
                <a:latin typeface="+mn-lt"/>
                <a:ea typeface="+mn-ea"/>
                <a:cs typeface="+mn-cs"/>
              </a:rPr>
              <a:t>colours</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for the </a:t>
            </a:r>
            <a:r>
              <a:rPr lang="en-US" sz="1200" b="0" i="0" u="none" strike="noStrike" kern="1200" baseline="0" dirty="0" err="1" smtClean="0">
                <a:solidFill>
                  <a:schemeClr val="tx1"/>
                </a:solidFill>
                <a:latin typeface="+mn-lt"/>
                <a:ea typeface="+mn-ea"/>
                <a:cs typeface="+mn-cs"/>
              </a:rPr>
              <a:t>logomark</a:t>
            </a:r>
            <a:r>
              <a:rPr lang="en-US" sz="1200" b="0" i="0" u="none" strike="noStrike" kern="1200" baseline="0" dirty="0" smtClean="0">
                <a:solidFill>
                  <a:schemeClr val="tx1"/>
                </a:solidFill>
                <a:latin typeface="+mn-lt"/>
                <a:ea typeface="+mn-ea"/>
                <a:cs typeface="+mn-cs"/>
              </a:rPr>
              <a:t> and the blue for</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the logotype. It can be used on</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any background as long as the</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background does not affect the</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visibility of the logo.</a:t>
            </a:r>
          </a:p>
          <a:p>
            <a:r>
              <a:rPr lang="en-US" sz="1200" b="0" i="0" u="none" strike="noStrike" kern="1200" baseline="0" dirty="0" smtClean="0">
                <a:solidFill>
                  <a:schemeClr val="tx1"/>
                </a:solidFill>
                <a:latin typeface="+mn-lt"/>
                <a:ea typeface="+mn-ea"/>
                <a:cs typeface="+mn-cs"/>
              </a:rPr>
              <a:t>In black and white, the logo has to</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be in contrast in order to ensure</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good visibility. A grayscale version is</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forbidden for use since it always has</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inferior visibility compared to a </a:t>
            </a:r>
            <a:r>
              <a:rPr lang="en-US" sz="1200" b="0" i="0" u="none" strike="noStrike" kern="1200" baseline="0" dirty="0" err="1" smtClean="0">
                <a:solidFill>
                  <a:schemeClr val="tx1"/>
                </a:solidFill>
                <a:latin typeface="+mn-lt"/>
                <a:ea typeface="+mn-ea"/>
                <a:cs typeface="+mn-cs"/>
              </a:rPr>
              <a:t>ful</a:t>
            </a:r>
            <a:r>
              <a:rPr lang="cs-CZ" sz="1200" b="0" i="0" u="none" strike="noStrike" kern="1200" baseline="0" dirty="0" smtClean="0">
                <a:solidFill>
                  <a:schemeClr val="tx1"/>
                </a:solidFill>
                <a:latin typeface="+mn-lt"/>
                <a:ea typeface="+mn-ea"/>
                <a:cs typeface="+mn-cs"/>
              </a:rPr>
              <a:t>l </a:t>
            </a:r>
            <a:r>
              <a:rPr lang="en-US" sz="1200" b="0" i="0" u="none" strike="noStrike" kern="1200" baseline="0" dirty="0" smtClean="0">
                <a:solidFill>
                  <a:schemeClr val="tx1"/>
                </a:solidFill>
                <a:latin typeface="+mn-lt"/>
                <a:ea typeface="+mn-ea"/>
                <a:cs typeface="+mn-cs"/>
              </a:rPr>
              <a:t>black and white version.</a:t>
            </a:r>
          </a:p>
          <a:p>
            <a:r>
              <a:rPr lang="en-US" sz="1200" b="0" i="0" u="none" strike="noStrike" kern="1200" baseline="0" dirty="0" smtClean="0">
                <a:solidFill>
                  <a:schemeClr val="tx1"/>
                </a:solidFill>
                <a:latin typeface="+mn-lt"/>
                <a:ea typeface="+mn-ea"/>
                <a:cs typeface="+mn-cs"/>
              </a:rPr>
              <a:t>Single </a:t>
            </a:r>
            <a:r>
              <a:rPr lang="en-US" sz="1200" b="0" i="0" u="none" strike="noStrike" kern="1200" baseline="0" dirty="0" err="1" smtClean="0">
                <a:solidFill>
                  <a:schemeClr val="tx1"/>
                </a:solidFill>
                <a:latin typeface="+mn-lt"/>
                <a:ea typeface="+mn-ea"/>
                <a:cs typeface="+mn-cs"/>
              </a:rPr>
              <a:t>coloured</a:t>
            </a:r>
            <a:r>
              <a:rPr lang="en-US" sz="1200" b="0" i="0" u="none" strike="noStrike" kern="1200" baseline="0" dirty="0" smtClean="0">
                <a:solidFill>
                  <a:schemeClr val="tx1"/>
                </a:solidFill>
                <a:latin typeface="+mn-lt"/>
                <a:ea typeface="+mn-ea"/>
                <a:cs typeface="+mn-cs"/>
              </a:rPr>
              <a:t> versions can be used</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also as long as the background is not</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affecting the visibility of the logo.</a:t>
            </a:r>
          </a:p>
          <a:p>
            <a:r>
              <a:rPr lang="en-US" sz="1200" b="0" i="0" u="none" strike="noStrike" kern="1200" baseline="0" dirty="0" smtClean="0">
                <a:solidFill>
                  <a:schemeClr val="tx1"/>
                </a:solidFill>
                <a:latin typeface="+mn-lt"/>
                <a:ea typeface="+mn-ea"/>
                <a:cs typeface="+mn-cs"/>
              </a:rPr>
              <a:t>When using the single </a:t>
            </a:r>
            <a:r>
              <a:rPr lang="en-US" sz="1200" b="0" i="0" u="none" strike="noStrike" kern="1200" baseline="0" dirty="0" err="1" smtClean="0">
                <a:solidFill>
                  <a:schemeClr val="tx1"/>
                </a:solidFill>
                <a:latin typeface="+mn-lt"/>
                <a:ea typeface="+mn-ea"/>
                <a:cs typeface="+mn-cs"/>
              </a:rPr>
              <a:t>coloured</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version, it is strongly recommended</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to use them in one of the three</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official BEST </a:t>
            </a:r>
            <a:r>
              <a:rPr lang="en-US" sz="1200" b="0" i="0" u="none" strike="noStrike" kern="1200" baseline="0" dirty="0" err="1" smtClean="0">
                <a:solidFill>
                  <a:schemeClr val="tx1"/>
                </a:solidFill>
                <a:latin typeface="+mn-lt"/>
                <a:ea typeface="+mn-ea"/>
                <a:cs typeface="+mn-cs"/>
              </a:rPr>
              <a:t>colours</a:t>
            </a:r>
            <a:r>
              <a:rPr lang="en-US" sz="1200" b="0" i="0" u="none" strike="noStrike" kern="1200" baseline="0" dirty="0" smtClean="0">
                <a:solidFill>
                  <a:schemeClr val="tx1"/>
                </a:solidFill>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1B20A9CC-A7D5-4F96-A730-825A66B47168}" type="slidenum">
              <a:rPr lang="en-US" smtClean="0"/>
              <a:t>30</a:t>
            </a:fld>
            <a:endParaRPr lang="en-US"/>
          </a:p>
        </p:txBody>
      </p:sp>
    </p:spTree>
    <p:extLst>
      <p:ext uri="{BB962C8B-B14F-4D97-AF65-F5344CB8AC3E}">
        <p14:creationId xmlns:p14="http://schemas.microsoft.com/office/powerpoint/2010/main" val="18109233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20A9CC-A7D5-4F96-A730-825A66B47168}" type="slidenum">
              <a:rPr lang="en-US" smtClean="0"/>
              <a:t>31</a:t>
            </a:fld>
            <a:endParaRPr lang="en-US"/>
          </a:p>
        </p:txBody>
      </p:sp>
    </p:spTree>
    <p:extLst>
      <p:ext uri="{BB962C8B-B14F-4D97-AF65-F5344CB8AC3E}">
        <p14:creationId xmlns:p14="http://schemas.microsoft.com/office/powerpoint/2010/main" val="18109233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20A9CC-A7D5-4F96-A730-825A66B47168}" type="slidenum">
              <a:rPr lang="en-US" smtClean="0"/>
              <a:t>32</a:t>
            </a:fld>
            <a:endParaRPr lang="en-US"/>
          </a:p>
        </p:txBody>
      </p:sp>
    </p:spTree>
    <p:extLst>
      <p:ext uri="{BB962C8B-B14F-4D97-AF65-F5344CB8AC3E}">
        <p14:creationId xmlns:p14="http://schemas.microsoft.com/office/powerpoint/2010/main" val="18109233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The ‘safe space‘ defines the minimum</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area that must be left clear around</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the logo, and ensures that the logo</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is never overshadowed by other text</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or visual elements. </a:t>
            </a:r>
            <a:endParaRPr lang="cs-CZ"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The size of the</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safe space helps to ensure clarity</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and improve impact. No text or</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graphics should appear within this</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boundary unless they are used as</a:t>
            </a:r>
            <a:r>
              <a:rPr lang="cs-CZ"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light background elements.</a:t>
            </a:r>
            <a:endParaRPr lang="en-US" dirty="0"/>
          </a:p>
        </p:txBody>
      </p:sp>
      <p:sp>
        <p:nvSpPr>
          <p:cNvPr id="4" name="Slide Number Placeholder 3"/>
          <p:cNvSpPr>
            <a:spLocks noGrp="1"/>
          </p:cNvSpPr>
          <p:nvPr>
            <p:ph type="sldNum" sz="quarter" idx="10"/>
          </p:nvPr>
        </p:nvSpPr>
        <p:spPr/>
        <p:txBody>
          <a:bodyPr/>
          <a:lstStyle/>
          <a:p>
            <a:fld id="{1B20A9CC-A7D5-4F96-A730-825A66B47168}" type="slidenum">
              <a:rPr lang="en-US" smtClean="0"/>
              <a:t>33</a:t>
            </a:fld>
            <a:endParaRPr lang="en-US"/>
          </a:p>
        </p:txBody>
      </p:sp>
    </p:spTree>
    <p:extLst>
      <p:ext uri="{BB962C8B-B14F-4D97-AF65-F5344CB8AC3E}">
        <p14:creationId xmlns:p14="http://schemas.microsoft.com/office/powerpoint/2010/main" val="18109233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20A9CC-A7D5-4F96-A730-825A66B47168}" type="slidenum">
              <a:rPr lang="en-US" smtClean="0"/>
              <a:t>34</a:t>
            </a:fld>
            <a:endParaRPr lang="en-US"/>
          </a:p>
        </p:txBody>
      </p:sp>
    </p:spTree>
    <p:extLst>
      <p:ext uri="{BB962C8B-B14F-4D97-AF65-F5344CB8AC3E}">
        <p14:creationId xmlns:p14="http://schemas.microsoft.com/office/powerpoint/2010/main" val="18109233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20A9CC-A7D5-4F96-A730-825A66B47168}" type="slidenum">
              <a:rPr lang="en-US" smtClean="0"/>
              <a:t>35</a:t>
            </a:fld>
            <a:endParaRPr lang="en-US"/>
          </a:p>
        </p:txBody>
      </p:sp>
    </p:spTree>
    <p:extLst>
      <p:ext uri="{BB962C8B-B14F-4D97-AF65-F5344CB8AC3E}">
        <p14:creationId xmlns:p14="http://schemas.microsoft.com/office/powerpoint/2010/main" val="18109233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20A9CC-A7D5-4F96-A730-825A66B47168}" type="slidenum">
              <a:rPr lang="en-US" smtClean="0"/>
              <a:t>36</a:t>
            </a:fld>
            <a:endParaRPr lang="en-US"/>
          </a:p>
        </p:txBody>
      </p:sp>
    </p:spTree>
    <p:extLst>
      <p:ext uri="{BB962C8B-B14F-4D97-AF65-F5344CB8AC3E}">
        <p14:creationId xmlns:p14="http://schemas.microsoft.com/office/powerpoint/2010/main" val="18109233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556ACEC-8FE0-4F37-ABF7-4A08B9AE7535}" type="datetimeFigureOut">
              <a:rPr lang="en-US" smtClean="0"/>
              <a:t>11/6/2013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15C9A5-1E91-48D6-AE4A-8A00FC074C1F}" type="slidenum">
              <a:rPr lang="en-US" smtClean="0"/>
              <a:t>‹#›</a:t>
            </a:fld>
            <a:endParaRPr lang="en-US"/>
          </a:p>
        </p:txBody>
      </p:sp>
    </p:spTree>
    <p:extLst>
      <p:ext uri="{BB962C8B-B14F-4D97-AF65-F5344CB8AC3E}">
        <p14:creationId xmlns:p14="http://schemas.microsoft.com/office/powerpoint/2010/main" val="10522735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556ACEC-8FE0-4F37-ABF7-4A08B9AE7535}" type="datetimeFigureOut">
              <a:rPr lang="en-US" smtClean="0"/>
              <a:t>11/6/2013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15C9A5-1E91-48D6-AE4A-8A00FC074C1F}" type="slidenum">
              <a:rPr lang="en-US" smtClean="0"/>
              <a:t>‹#›</a:t>
            </a:fld>
            <a:endParaRPr lang="en-US"/>
          </a:p>
        </p:txBody>
      </p:sp>
    </p:spTree>
    <p:extLst>
      <p:ext uri="{BB962C8B-B14F-4D97-AF65-F5344CB8AC3E}">
        <p14:creationId xmlns:p14="http://schemas.microsoft.com/office/powerpoint/2010/main" val="7520018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556ACEC-8FE0-4F37-ABF7-4A08B9AE7535}" type="datetimeFigureOut">
              <a:rPr lang="en-US" smtClean="0"/>
              <a:t>11/6/2013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15C9A5-1E91-48D6-AE4A-8A00FC074C1F}" type="slidenum">
              <a:rPr lang="en-US" smtClean="0"/>
              <a:t>‹#›</a:t>
            </a:fld>
            <a:endParaRPr lang="en-US"/>
          </a:p>
        </p:txBody>
      </p:sp>
    </p:spTree>
    <p:extLst>
      <p:ext uri="{BB962C8B-B14F-4D97-AF65-F5344CB8AC3E}">
        <p14:creationId xmlns:p14="http://schemas.microsoft.com/office/powerpoint/2010/main" val="4258978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556ACEC-8FE0-4F37-ABF7-4A08B9AE7535}" type="datetimeFigureOut">
              <a:rPr lang="en-US" smtClean="0"/>
              <a:t>11/6/2013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15C9A5-1E91-48D6-AE4A-8A00FC074C1F}" type="slidenum">
              <a:rPr lang="en-US" smtClean="0"/>
              <a:t>‹#›</a:t>
            </a:fld>
            <a:endParaRPr lang="en-US"/>
          </a:p>
        </p:txBody>
      </p:sp>
    </p:spTree>
    <p:extLst>
      <p:ext uri="{BB962C8B-B14F-4D97-AF65-F5344CB8AC3E}">
        <p14:creationId xmlns:p14="http://schemas.microsoft.com/office/powerpoint/2010/main" val="6319539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556ACEC-8FE0-4F37-ABF7-4A08B9AE7535}" type="datetimeFigureOut">
              <a:rPr lang="en-US" smtClean="0"/>
              <a:t>11/6/2013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15C9A5-1E91-48D6-AE4A-8A00FC074C1F}" type="slidenum">
              <a:rPr lang="en-US" smtClean="0"/>
              <a:t>‹#›</a:t>
            </a:fld>
            <a:endParaRPr lang="en-US"/>
          </a:p>
        </p:txBody>
      </p:sp>
    </p:spTree>
    <p:extLst>
      <p:ext uri="{BB962C8B-B14F-4D97-AF65-F5344CB8AC3E}">
        <p14:creationId xmlns:p14="http://schemas.microsoft.com/office/powerpoint/2010/main" val="4014165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556ACEC-8FE0-4F37-ABF7-4A08B9AE7535}" type="datetimeFigureOut">
              <a:rPr lang="en-US" smtClean="0"/>
              <a:t>11/6/2013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15C9A5-1E91-48D6-AE4A-8A00FC074C1F}" type="slidenum">
              <a:rPr lang="en-US" smtClean="0"/>
              <a:t>‹#›</a:t>
            </a:fld>
            <a:endParaRPr lang="en-US"/>
          </a:p>
        </p:txBody>
      </p:sp>
    </p:spTree>
    <p:extLst>
      <p:ext uri="{BB962C8B-B14F-4D97-AF65-F5344CB8AC3E}">
        <p14:creationId xmlns:p14="http://schemas.microsoft.com/office/powerpoint/2010/main" val="5731171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556ACEC-8FE0-4F37-ABF7-4A08B9AE7535}" type="datetimeFigureOut">
              <a:rPr lang="en-US" smtClean="0"/>
              <a:t>11/6/2013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A15C9A5-1E91-48D6-AE4A-8A00FC074C1F}" type="slidenum">
              <a:rPr lang="en-US" smtClean="0"/>
              <a:t>‹#›</a:t>
            </a:fld>
            <a:endParaRPr lang="en-US"/>
          </a:p>
        </p:txBody>
      </p:sp>
    </p:spTree>
    <p:extLst>
      <p:ext uri="{BB962C8B-B14F-4D97-AF65-F5344CB8AC3E}">
        <p14:creationId xmlns:p14="http://schemas.microsoft.com/office/powerpoint/2010/main" val="2522081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556ACEC-8FE0-4F37-ABF7-4A08B9AE7535}" type="datetimeFigureOut">
              <a:rPr lang="en-US" smtClean="0"/>
              <a:t>11/6/2013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A15C9A5-1E91-48D6-AE4A-8A00FC074C1F}" type="slidenum">
              <a:rPr lang="en-US" smtClean="0"/>
              <a:t>‹#›</a:t>
            </a:fld>
            <a:endParaRPr lang="en-US"/>
          </a:p>
        </p:txBody>
      </p:sp>
    </p:spTree>
    <p:extLst>
      <p:ext uri="{BB962C8B-B14F-4D97-AF65-F5344CB8AC3E}">
        <p14:creationId xmlns:p14="http://schemas.microsoft.com/office/powerpoint/2010/main" val="14876104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556ACEC-8FE0-4F37-ABF7-4A08B9AE7535}" type="datetimeFigureOut">
              <a:rPr lang="en-US" smtClean="0"/>
              <a:t>11/6/2013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A15C9A5-1E91-48D6-AE4A-8A00FC074C1F}" type="slidenum">
              <a:rPr lang="en-US" smtClean="0"/>
              <a:t>‹#›</a:t>
            </a:fld>
            <a:endParaRPr lang="en-US"/>
          </a:p>
        </p:txBody>
      </p:sp>
    </p:spTree>
    <p:extLst>
      <p:ext uri="{BB962C8B-B14F-4D97-AF65-F5344CB8AC3E}">
        <p14:creationId xmlns:p14="http://schemas.microsoft.com/office/powerpoint/2010/main" val="3097054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556ACEC-8FE0-4F37-ABF7-4A08B9AE7535}" type="datetimeFigureOut">
              <a:rPr lang="en-US" smtClean="0"/>
              <a:t>11/6/2013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15C9A5-1E91-48D6-AE4A-8A00FC074C1F}" type="slidenum">
              <a:rPr lang="en-US" smtClean="0"/>
              <a:t>‹#›</a:t>
            </a:fld>
            <a:endParaRPr lang="en-US"/>
          </a:p>
        </p:txBody>
      </p:sp>
    </p:spTree>
    <p:extLst>
      <p:ext uri="{BB962C8B-B14F-4D97-AF65-F5344CB8AC3E}">
        <p14:creationId xmlns:p14="http://schemas.microsoft.com/office/powerpoint/2010/main" val="33465281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556ACEC-8FE0-4F37-ABF7-4A08B9AE7535}" type="datetimeFigureOut">
              <a:rPr lang="en-US" smtClean="0"/>
              <a:t>11/6/2013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15C9A5-1E91-48D6-AE4A-8A00FC074C1F}" type="slidenum">
              <a:rPr lang="en-US" smtClean="0"/>
              <a:t>‹#›</a:t>
            </a:fld>
            <a:endParaRPr lang="en-US"/>
          </a:p>
        </p:txBody>
      </p:sp>
    </p:spTree>
    <p:extLst>
      <p:ext uri="{BB962C8B-B14F-4D97-AF65-F5344CB8AC3E}">
        <p14:creationId xmlns:p14="http://schemas.microsoft.com/office/powerpoint/2010/main" val="39460296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56ACEC-8FE0-4F37-ABF7-4A08B9AE7535}" type="datetimeFigureOut">
              <a:rPr lang="en-US" smtClean="0"/>
              <a:t>11/6/2013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15C9A5-1E91-48D6-AE4A-8A00FC074C1F}" type="slidenum">
              <a:rPr lang="en-US" smtClean="0"/>
              <a:t>‹#›</a:t>
            </a:fld>
            <a:endParaRPr lang="en-US"/>
          </a:p>
        </p:txBody>
      </p:sp>
    </p:spTree>
    <p:extLst>
      <p:ext uri="{BB962C8B-B14F-4D97-AF65-F5344CB8AC3E}">
        <p14:creationId xmlns:p14="http://schemas.microsoft.com/office/powerpoint/2010/main" val="26632964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g"/><Relationship Id="rId1" Type="http://schemas.openxmlformats.org/officeDocument/2006/relationships/slideLayout" Target="../slideLayouts/slideLayout2.xml"/><Relationship Id="rId4" Type="http://schemas.openxmlformats.org/officeDocument/2006/relationships/image" Target="../media/image29.jpeg"/></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0.jpeg"/></Relationships>
</file>

<file path=ppt/slides/_rels/slide31.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33.jpeg"/><Relationship Id="rId5" Type="http://schemas.openxmlformats.org/officeDocument/2006/relationships/image" Target="../media/image32.jpeg"/><Relationship Id="rId4" Type="http://schemas.openxmlformats.org/officeDocument/2006/relationships/image" Target="../media/image31.jpeg"/></Relationships>
</file>

<file path=ppt/slides/_rels/slide32.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36.jpeg"/><Relationship Id="rId5" Type="http://schemas.openxmlformats.org/officeDocument/2006/relationships/image" Target="../media/image35.jpeg"/><Relationship Id="rId4" Type="http://schemas.openxmlformats.org/officeDocument/2006/relationships/image" Target="../media/image34.jpeg"/></Relationships>
</file>

<file path=ppt/slides/_rels/slide3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38.jpeg"/><Relationship Id="rId4" Type="http://schemas.openxmlformats.org/officeDocument/2006/relationships/image" Target="../media/image37.jpeg"/></Relationships>
</file>

<file path=ppt/slides/_rels/slide34.xml.rels><?xml version="1.0" encoding="UTF-8" standalone="yes"?>
<Relationships xmlns="http://schemas.openxmlformats.org/package/2006/relationships"><Relationship Id="rId3" Type="http://schemas.openxmlformats.org/officeDocument/2006/relationships/image" Target="../media/image27.jpg"/><Relationship Id="rId7" Type="http://schemas.openxmlformats.org/officeDocument/2006/relationships/image" Target="../media/image42.jpe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41.jpeg"/><Relationship Id="rId5" Type="http://schemas.openxmlformats.org/officeDocument/2006/relationships/image" Target="../media/image40.jpeg"/><Relationship Id="rId4" Type="http://schemas.openxmlformats.org/officeDocument/2006/relationships/image" Target="../media/image39.jpeg"/></Relationships>
</file>

<file path=ppt/slides/_rels/slide35.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4.jpeg"/></Relationships>
</file>

<file path=ppt/slides/_rels/slide36.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24136" y="806847"/>
            <a:ext cx="7772400" cy="1470025"/>
          </a:xfrm>
        </p:spPr>
        <p:txBody>
          <a:bodyPr>
            <a:normAutofit/>
          </a:bodyPr>
          <a:lstStyle/>
          <a:p>
            <a:r>
              <a:rPr lang="cs-CZ" sz="72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WHAT IS</a:t>
            </a:r>
            <a:endParaRPr lang="en-US" sz="72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p:nvPr/>
        </p:nvSpPr>
        <p:spPr>
          <a:xfrm>
            <a:off x="1261864" y="2030983"/>
            <a:ext cx="3600400" cy="43204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p:cNvSpPr txBox="1">
            <a:spLocks/>
          </p:cNvSpPr>
          <p:nvPr/>
        </p:nvSpPr>
        <p:spPr>
          <a:xfrm>
            <a:off x="-824136" y="1526927"/>
            <a:ext cx="7772400" cy="147002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cs-CZ" sz="2600" dirty="0" smtClean="0">
                <a:solidFill>
                  <a:schemeClr val="bg1">
                    <a:lumMod val="95000"/>
                  </a:schemeClr>
                </a:solidFill>
                <a:latin typeface="Tahoma" panose="020B0604030504040204" pitchFamily="34" charset="0"/>
                <a:ea typeface="Tahoma" panose="020B0604030504040204" pitchFamily="34" charset="0"/>
                <a:cs typeface="Tahoma" panose="020B0604030504040204" pitchFamily="34" charset="0"/>
              </a:rPr>
              <a:t>BEST VISUAL IDENTITY</a:t>
            </a:r>
            <a:endParaRPr lang="en-US" sz="2600" dirty="0">
              <a:solidFill>
                <a:schemeClr val="bg1">
                  <a:lumMod val="9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6" name="Title 1"/>
          <p:cNvSpPr txBox="1">
            <a:spLocks/>
          </p:cNvSpPr>
          <p:nvPr/>
        </p:nvSpPr>
        <p:spPr>
          <a:xfrm>
            <a:off x="-828600" y="1958975"/>
            <a:ext cx="7772400" cy="147002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cs-CZ" sz="3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AND HOW TO USE IT</a:t>
            </a:r>
            <a:endParaRPr lang="en-US" sz="3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22097745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107504" y="33631"/>
            <a:ext cx="8928992" cy="1811194"/>
          </a:xfrm>
        </p:spPr>
        <p:txBody>
          <a:bodyPr>
            <a:normAutofit/>
          </a:bodyPr>
          <a:lstStyle/>
          <a:p>
            <a:r>
              <a:rPr lang="cs-CZ"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THAT</a:t>
            </a:r>
            <a:r>
              <a:rPr lang="en-US"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’S WH</a:t>
            </a:r>
            <a:r>
              <a:rPr lang="cs-CZ"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Y WE ARE BEST, AND WE SHARE COMMON VALUES, OTHERWISE WE WOULD GO IN DIFFERENT DIRECTIONS AND NEVER BE ABLE TO DO SOMETHING. </a:t>
            </a:r>
            <a:endParaRPr lang="en-US" sz="27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93534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107504" y="33631"/>
            <a:ext cx="8928992" cy="731073"/>
          </a:xfrm>
        </p:spPr>
        <p:txBody>
          <a:bodyPr>
            <a:normAutofit/>
          </a:bodyPr>
          <a:lstStyle/>
          <a:p>
            <a:r>
              <a:rPr lang="cs-CZ"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TO KNOW WHERE WE ARE GOING, WE DEFINE OUR</a:t>
            </a:r>
            <a:endParaRPr lang="en-US" sz="27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5" name="Title 1"/>
          <p:cNvSpPr txBox="1">
            <a:spLocks/>
          </p:cNvSpPr>
          <p:nvPr/>
        </p:nvSpPr>
        <p:spPr>
          <a:xfrm>
            <a:off x="611560" y="1772816"/>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54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VISION</a:t>
            </a:r>
            <a:endParaRPr lang="en-US" sz="54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6" name="Title 1"/>
          <p:cNvSpPr txBox="1">
            <a:spLocks/>
          </p:cNvSpPr>
          <p:nvPr/>
        </p:nvSpPr>
        <p:spPr>
          <a:xfrm>
            <a:off x="611560" y="2319015"/>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8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EMPOWERED DIVERSITY</a:t>
            </a:r>
            <a:endParaRPr lang="en-US" sz="2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7" name="Title 1"/>
          <p:cNvSpPr txBox="1">
            <a:spLocks/>
          </p:cNvSpPr>
          <p:nvPr/>
        </p:nvSpPr>
        <p:spPr>
          <a:xfrm>
            <a:off x="611560" y="3140968"/>
            <a:ext cx="4248472" cy="352839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PEOPLE UNDERSTAND AND RESPECT DIFFERENT CULTURES AND SOCIETIES. AN ENVIROMENT OF EMPOWERED DIVERSITY SUPPORTS PEOPLE IN TO APPLY THEIR FULL POTENTIAL AND TO ACT RESPONSIBLY. </a:t>
            </a:r>
            <a:endPar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93534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107504" y="33631"/>
            <a:ext cx="8928992" cy="731073"/>
          </a:xfrm>
        </p:spPr>
        <p:txBody>
          <a:bodyPr>
            <a:normAutofit/>
          </a:bodyPr>
          <a:lstStyle/>
          <a:p>
            <a:r>
              <a:rPr lang="cs-CZ"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TO KNOW WHERE WE ARE GOING, WE DEFINE OUR</a:t>
            </a:r>
            <a:endParaRPr lang="en-US" sz="27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5" name="Title 1"/>
          <p:cNvSpPr txBox="1">
            <a:spLocks/>
          </p:cNvSpPr>
          <p:nvPr/>
        </p:nvSpPr>
        <p:spPr>
          <a:xfrm>
            <a:off x="611560" y="1772816"/>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54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MISSION</a:t>
            </a:r>
            <a:endParaRPr lang="en-US" sz="54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6" name="Title 1"/>
          <p:cNvSpPr txBox="1">
            <a:spLocks/>
          </p:cNvSpPr>
          <p:nvPr/>
        </p:nvSpPr>
        <p:spPr>
          <a:xfrm>
            <a:off x="611560" y="2319015"/>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8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DEVELOPING STUDENTS</a:t>
            </a:r>
            <a:endParaRPr lang="en-US" sz="2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7" name="Title 1"/>
          <p:cNvSpPr txBox="1">
            <a:spLocks/>
          </p:cNvSpPr>
          <p:nvPr/>
        </p:nvSpPr>
        <p:spPr>
          <a:xfrm>
            <a:off x="611560" y="3140968"/>
            <a:ext cx="4248472" cy="352839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BEST HELPS STUDENTS TO ACHIEVE AN INTERNATIONAL MINDSET, TO REACH A BETTER UNDERSTANDING OF CULTURES AND SOCIETIES AND TO DEVELOP THE CAPACITY TO WORK IN CULTURALLY DIVERSE ENVIROMENTS.</a:t>
            </a:r>
            <a:endPar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93534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1"/>
          <p:cNvSpPr>
            <a:spLocks noGrp="1"/>
          </p:cNvSpPr>
          <p:nvPr>
            <p:ph type="ctrTitle"/>
          </p:nvPr>
        </p:nvSpPr>
        <p:spPr>
          <a:xfrm>
            <a:off x="107504" y="33631"/>
            <a:ext cx="8928992" cy="731073"/>
          </a:xfrm>
        </p:spPr>
        <p:txBody>
          <a:bodyPr>
            <a:normAutofit/>
          </a:bodyPr>
          <a:lstStyle/>
          <a:p>
            <a:r>
              <a:rPr lang="cs-CZ"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TO KNOW WHERE WE ARE GOING, WE DEFINE OUR</a:t>
            </a:r>
            <a:endParaRPr lang="en-US" sz="27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6" name="Title 1"/>
          <p:cNvSpPr txBox="1">
            <a:spLocks/>
          </p:cNvSpPr>
          <p:nvPr/>
        </p:nvSpPr>
        <p:spPr>
          <a:xfrm>
            <a:off x="611560" y="1772816"/>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54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BEST SPIRIT</a:t>
            </a:r>
            <a:endParaRPr lang="en-US" sz="54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7" name="Title 1"/>
          <p:cNvSpPr txBox="1">
            <a:spLocks/>
          </p:cNvSpPr>
          <p:nvPr/>
        </p:nvSpPr>
        <p:spPr>
          <a:xfrm>
            <a:off x="611560" y="2319015"/>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8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FLEXIBILITY</a:t>
            </a:r>
            <a:endParaRPr lang="en-US" sz="2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8" name="Title 1"/>
          <p:cNvSpPr txBox="1">
            <a:spLocks/>
          </p:cNvSpPr>
          <p:nvPr/>
        </p:nvSpPr>
        <p:spPr>
          <a:xfrm>
            <a:off x="611560" y="3140968"/>
            <a:ext cx="4248472" cy="352839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WE SEEK THE ABILITY TO MAKE CHANGES AND TO DEAL WITH CHANGING CONDITIONS. WE ARE OPEN TO EVERYTHING NEW. WE VALUE AND NURTURE THE ABILITY OF BEING MOBILE AND TO QUICKLY RESPOND TO CHANGES IN THE ENVIROMENT OR TO ANY OTHER OBSTACLE THAT WE FACE.</a:t>
            </a:r>
            <a:endPar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93534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107504" y="33631"/>
            <a:ext cx="8928992" cy="731073"/>
          </a:xfrm>
        </p:spPr>
        <p:txBody>
          <a:bodyPr>
            <a:normAutofit/>
          </a:bodyPr>
          <a:lstStyle/>
          <a:p>
            <a:r>
              <a:rPr lang="cs-CZ"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TO KNOW WHERE WE ARE GOING, WE DEFINE OUR</a:t>
            </a:r>
            <a:endParaRPr lang="en-US" sz="27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5" name="Title 1"/>
          <p:cNvSpPr txBox="1">
            <a:spLocks/>
          </p:cNvSpPr>
          <p:nvPr/>
        </p:nvSpPr>
        <p:spPr>
          <a:xfrm>
            <a:off x="611560" y="1772816"/>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54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BEST SPIRIT</a:t>
            </a:r>
            <a:endParaRPr lang="en-US" sz="54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6" name="Title 1"/>
          <p:cNvSpPr txBox="1">
            <a:spLocks/>
          </p:cNvSpPr>
          <p:nvPr/>
        </p:nvSpPr>
        <p:spPr>
          <a:xfrm>
            <a:off x="611560" y="2319015"/>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8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FRIENDSHIP</a:t>
            </a:r>
            <a:endParaRPr lang="en-US" sz="2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7" name="Title 1"/>
          <p:cNvSpPr txBox="1">
            <a:spLocks/>
          </p:cNvSpPr>
          <p:nvPr/>
        </p:nvSpPr>
        <p:spPr>
          <a:xfrm>
            <a:off x="611560" y="3140968"/>
            <a:ext cx="4248472" cy="352839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WE BUILD GOOD RELATIONSHIPS WHERE PEOPLE HELP, SUPPORT AND CARE FOR ONE ANOTHER. WE VALUE GOOD PERSONAL RELATIONS AND TEAMWORK. </a:t>
            </a:r>
          </a:p>
          <a:p>
            <a:pPr algn="l"/>
            <a:endParaRPr lang="cs-CZ"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a:p>
            <a:pPr algn="l"/>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WE FOCUS ON EACH PERSON INVOLVED IN OUR ACTIVITIES AND IN THIS WAY WE CREATE SYNERGY.</a:t>
            </a:r>
            <a:endPar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93534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107504" y="33631"/>
            <a:ext cx="8928992" cy="731073"/>
          </a:xfrm>
        </p:spPr>
        <p:txBody>
          <a:bodyPr>
            <a:normAutofit/>
          </a:bodyPr>
          <a:lstStyle/>
          <a:p>
            <a:r>
              <a:rPr lang="cs-CZ"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TO KNOW WHERE WE ARE GOING, WE DEFINE OUR</a:t>
            </a:r>
            <a:endParaRPr lang="en-US" sz="27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5" name="Title 1"/>
          <p:cNvSpPr txBox="1">
            <a:spLocks/>
          </p:cNvSpPr>
          <p:nvPr/>
        </p:nvSpPr>
        <p:spPr>
          <a:xfrm>
            <a:off x="611560" y="1772816"/>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54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BEST SPIRIT</a:t>
            </a:r>
            <a:endParaRPr lang="en-US" sz="54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6" name="Title 1"/>
          <p:cNvSpPr txBox="1">
            <a:spLocks/>
          </p:cNvSpPr>
          <p:nvPr/>
        </p:nvSpPr>
        <p:spPr>
          <a:xfrm>
            <a:off x="611560" y="2319015"/>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8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FUN</a:t>
            </a:r>
            <a:endParaRPr lang="en-US" sz="2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7" name="Title 1"/>
          <p:cNvSpPr txBox="1">
            <a:spLocks/>
          </p:cNvSpPr>
          <p:nvPr/>
        </p:nvSpPr>
        <p:spPr>
          <a:xfrm>
            <a:off x="611560" y="3140968"/>
            <a:ext cx="4248472" cy="352839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WE ENJOY EVERYTHING WE DO. WE VALUE THE POSITIVE EMOTIONS OF THE PEOPLE INVOLVED IN OUR ACTIONS. WE STRIVE TO MAKE OUR ACTIVITIES ENJOYABLE FOR EVERYBODY WHO IS CONNECTED TO THEM. WE ACT WITH PASSION AND STRIVE TO SHARE THIS PASSION WITH THE PEOPLE AROUND US.</a:t>
            </a:r>
            <a:endPar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93534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107504" y="33631"/>
            <a:ext cx="8928992" cy="731073"/>
          </a:xfrm>
        </p:spPr>
        <p:txBody>
          <a:bodyPr>
            <a:normAutofit/>
          </a:bodyPr>
          <a:lstStyle/>
          <a:p>
            <a:r>
              <a:rPr lang="cs-CZ"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TO KNOW WHERE WE ARE GOING, WE DEFINE OUR</a:t>
            </a:r>
            <a:endParaRPr lang="en-US" sz="27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5" name="Title 1"/>
          <p:cNvSpPr txBox="1">
            <a:spLocks/>
          </p:cNvSpPr>
          <p:nvPr/>
        </p:nvSpPr>
        <p:spPr>
          <a:xfrm>
            <a:off x="611560" y="1772816"/>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54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BEST SPIRIT</a:t>
            </a:r>
            <a:endParaRPr lang="en-US" sz="54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6" name="Title 1"/>
          <p:cNvSpPr txBox="1">
            <a:spLocks/>
          </p:cNvSpPr>
          <p:nvPr/>
        </p:nvSpPr>
        <p:spPr>
          <a:xfrm>
            <a:off x="611560" y="2319015"/>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8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IMPROVEMENT</a:t>
            </a:r>
            <a:endParaRPr lang="en-US" sz="2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7" name="Title 1"/>
          <p:cNvSpPr txBox="1">
            <a:spLocks/>
          </p:cNvSpPr>
          <p:nvPr/>
        </p:nvSpPr>
        <p:spPr>
          <a:xfrm>
            <a:off x="611560" y="3140968"/>
            <a:ext cx="4248472" cy="352839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WE STRIVE TO CONTINUOUSLY IMPROVE THE STANDARDS OF EVERYTHING WE DO. WE USE ALL OUR CREATIVITY TO ENHANCE THE WAY WE WORK. THIS IS TO GUARANTEE THE CONSTANT DEVELOPMENT OF OUR ACTIONS. </a:t>
            </a:r>
            <a:endPar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93534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107504" y="33631"/>
            <a:ext cx="8928992" cy="731073"/>
          </a:xfrm>
        </p:spPr>
        <p:txBody>
          <a:bodyPr>
            <a:normAutofit/>
          </a:bodyPr>
          <a:lstStyle/>
          <a:p>
            <a:r>
              <a:rPr lang="cs-CZ"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TO KNOW WHERE WE ARE GOING, WE DEFINE OUR</a:t>
            </a:r>
            <a:endParaRPr lang="en-US" sz="27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5" name="Title 1"/>
          <p:cNvSpPr txBox="1">
            <a:spLocks/>
          </p:cNvSpPr>
          <p:nvPr/>
        </p:nvSpPr>
        <p:spPr>
          <a:xfrm>
            <a:off x="611560" y="1772816"/>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54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BEST SPIRIT</a:t>
            </a:r>
            <a:endParaRPr lang="en-US" sz="54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6" name="Title 1"/>
          <p:cNvSpPr txBox="1">
            <a:spLocks/>
          </p:cNvSpPr>
          <p:nvPr/>
        </p:nvSpPr>
        <p:spPr>
          <a:xfrm>
            <a:off x="611560" y="2319015"/>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8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LEARNING</a:t>
            </a:r>
            <a:endParaRPr lang="en-US" sz="2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7" name="Title 1"/>
          <p:cNvSpPr txBox="1">
            <a:spLocks/>
          </p:cNvSpPr>
          <p:nvPr/>
        </p:nvSpPr>
        <p:spPr>
          <a:xfrm>
            <a:off x="611560" y="3140968"/>
            <a:ext cx="4248472" cy="352839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WE GAIN SKILLS AND UNDERSTANDING THROUGH EXPERIENCE. WE VALUE EVERYTHING WE LEARN THROUGH THE EXPERIENCE OF BEING INVOLVED IN OUR ACTIVITIES AND WE STRIVE TO LEARN AS MUCH AS POSSIBLE FROM EVERY ASPECT OF OUR WORK. </a:t>
            </a:r>
            <a:endPar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93534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107504" y="33631"/>
            <a:ext cx="8928992" cy="731073"/>
          </a:xfrm>
        </p:spPr>
        <p:txBody>
          <a:bodyPr>
            <a:normAutofit/>
          </a:bodyPr>
          <a:lstStyle/>
          <a:p>
            <a:r>
              <a:rPr lang="cs-CZ"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TO KNOW WHERE WE ARE GOING, WE DEFINE OUR</a:t>
            </a:r>
            <a:endParaRPr lang="en-US" sz="27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5" name="Title 1"/>
          <p:cNvSpPr txBox="1">
            <a:spLocks/>
          </p:cNvSpPr>
          <p:nvPr/>
        </p:nvSpPr>
        <p:spPr>
          <a:xfrm>
            <a:off x="611560" y="1772816"/>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54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POSITION</a:t>
            </a:r>
            <a:endParaRPr lang="en-US" sz="54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7" name="Title 1"/>
          <p:cNvSpPr txBox="1">
            <a:spLocks/>
          </p:cNvSpPr>
          <p:nvPr/>
        </p:nvSpPr>
        <p:spPr>
          <a:xfrm>
            <a:off x="611560" y="2708920"/>
            <a:ext cx="4248472" cy="3960440"/>
          </a:xfrm>
          <a:prstGeom prst="rect">
            <a:avLst/>
          </a:prstGeom>
        </p:spPr>
        <p:txBody>
          <a:bodyPr vert="horz" lIns="91440" tIns="45720" rIns="91440" bIns="45720" rtlCol="0" anchor="ctr">
            <a:normAutofit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BEST IS A VOLUNTARY, APOLITICAL, NON-PROFIT, AND NON-REPRESENTATIVE INTERNATIONAL ASSOCIATION OF EUROPEAN STUDENTS OF TECHNOLOGY.</a:t>
            </a:r>
          </a:p>
          <a:p>
            <a:pPr algn="l"/>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WE DO EVERYTHING OUT OF FREE WILL. WE ARE POLITICALLY NEUTRAL. WE ATTEMPT TO MAKE NO PROFIT FROM OUR ACTIONS. WE REPRESENT NO ONE. WE ARE BASED N EUROPE. WE ARE THERE FOR EUROPEAN STUDENTS OF TECHNOLOGY.</a:t>
            </a:r>
            <a:endPar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93534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107504" y="33631"/>
            <a:ext cx="8928992" cy="731073"/>
          </a:xfrm>
        </p:spPr>
        <p:txBody>
          <a:bodyPr>
            <a:normAutofit/>
          </a:bodyPr>
          <a:lstStyle/>
          <a:p>
            <a:r>
              <a:rPr lang="cs-CZ"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TO KNOW WHERE WE ARE GOING, WE DEFINE OUR</a:t>
            </a:r>
            <a:endParaRPr lang="en-US" sz="27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5" name="Title 1"/>
          <p:cNvSpPr txBox="1">
            <a:spLocks/>
          </p:cNvSpPr>
          <p:nvPr/>
        </p:nvSpPr>
        <p:spPr>
          <a:xfrm>
            <a:off x="611560" y="1772816"/>
            <a:ext cx="6480720"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54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STAKEHOLDERS</a:t>
            </a:r>
            <a:endParaRPr lang="en-US" sz="54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6" name="Title 1"/>
          <p:cNvSpPr txBox="1">
            <a:spLocks/>
          </p:cNvSpPr>
          <p:nvPr/>
        </p:nvSpPr>
        <p:spPr>
          <a:xfrm>
            <a:off x="611560" y="2319015"/>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8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STUDENTS</a:t>
            </a:r>
            <a:endParaRPr lang="en-US" sz="2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7" name="Title 1"/>
          <p:cNvSpPr txBox="1">
            <a:spLocks/>
          </p:cNvSpPr>
          <p:nvPr/>
        </p:nvSpPr>
        <p:spPr>
          <a:xfrm>
            <a:off x="611560" y="3140968"/>
            <a:ext cx="8208912" cy="43204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EUROPEAN STUDENTS OF TECHNOLOGY.</a:t>
            </a:r>
            <a:endPar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93534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24136" y="806847"/>
            <a:ext cx="7772400" cy="1470025"/>
          </a:xfrm>
        </p:spPr>
        <p:txBody>
          <a:bodyPr>
            <a:normAutofit/>
          </a:bodyPr>
          <a:lstStyle/>
          <a:p>
            <a:r>
              <a:rPr lang="cs-CZ" sz="72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WHAT IS</a:t>
            </a:r>
            <a:endParaRPr lang="en-US" sz="72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p:nvPr/>
        </p:nvSpPr>
        <p:spPr>
          <a:xfrm>
            <a:off x="1261864" y="2030983"/>
            <a:ext cx="3600400" cy="43204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p:cNvSpPr txBox="1">
            <a:spLocks/>
          </p:cNvSpPr>
          <p:nvPr/>
        </p:nvSpPr>
        <p:spPr>
          <a:xfrm>
            <a:off x="-824136" y="1526927"/>
            <a:ext cx="7772400" cy="147002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cs-CZ" sz="2600" dirty="0" smtClean="0">
                <a:solidFill>
                  <a:schemeClr val="bg1">
                    <a:lumMod val="95000"/>
                  </a:schemeClr>
                </a:solidFill>
                <a:latin typeface="Tahoma" panose="020B0604030504040204" pitchFamily="34" charset="0"/>
                <a:ea typeface="Tahoma" panose="020B0604030504040204" pitchFamily="34" charset="0"/>
                <a:cs typeface="Tahoma" panose="020B0604030504040204" pitchFamily="34" charset="0"/>
              </a:rPr>
              <a:t>BEST VISUAL IDENTITY</a:t>
            </a:r>
            <a:endParaRPr lang="en-US" sz="2600" dirty="0">
              <a:solidFill>
                <a:schemeClr val="bg1">
                  <a:lumMod val="9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6" name="Title 1"/>
          <p:cNvSpPr txBox="1">
            <a:spLocks/>
          </p:cNvSpPr>
          <p:nvPr/>
        </p:nvSpPr>
        <p:spPr>
          <a:xfrm>
            <a:off x="-828600" y="2535039"/>
            <a:ext cx="7772400" cy="147002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cs-CZ" sz="15000" b="1"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a:t>
            </a:r>
            <a:endParaRPr lang="en-US" sz="15000" b="1"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8786224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107504" y="33631"/>
            <a:ext cx="8928992" cy="731073"/>
          </a:xfrm>
        </p:spPr>
        <p:txBody>
          <a:bodyPr>
            <a:normAutofit/>
          </a:bodyPr>
          <a:lstStyle/>
          <a:p>
            <a:r>
              <a:rPr lang="cs-CZ"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TO KNOW WHERE WE ARE GOING, WE DEFINE OUR</a:t>
            </a:r>
            <a:endParaRPr lang="en-US" sz="27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5" name="Title 1"/>
          <p:cNvSpPr txBox="1">
            <a:spLocks/>
          </p:cNvSpPr>
          <p:nvPr/>
        </p:nvSpPr>
        <p:spPr>
          <a:xfrm>
            <a:off x="611560" y="1772816"/>
            <a:ext cx="6480720"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54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STAKEHOLDERS</a:t>
            </a:r>
            <a:endParaRPr lang="en-US" sz="54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6" name="Title 1"/>
          <p:cNvSpPr txBox="1">
            <a:spLocks/>
          </p:cNvSpPr>
          <p:nvPr/>
        </p:nvSpPr>
        <p:spPr>
          <a:xfrm>
            <a:off x="611560" y="2319015"/>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8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UNIVERSTIES</a:t>
            </a:r>
            <a:endParaRPr lang="en-US" sz="2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7" name="Title 1"/>
          <p:cNvSpPr txBox="1">
            <a:spLocks/>
          </p:cNvSpPr>
          <p:nvPr/>
        </p:nvSpPr>
        <p:spPr>
          <a:xfrm>
            <a:off x="611560" y="3140968"/>
            <a:ext cx="8208912" cy="43204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EUROPEAN UNIVERSITIES.</a:t>
            </a:r>
            <a:endPar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93534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107504" y="33631"/>
            <a:ext cx="8928992" cy="731073"/>
          </a:xfrm>
        </p:spPr>
        <p:txBody>
          <a:bodyPr>
            <a:normAutofit/>
          </a:bodyPr>
          <a:lstStyle/>
          <a:p>
            <a:r>
              <a:rPr lang="cs-CZ"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TO KNOW WHERE WE ARE GOING, WE DEFINE OUR</a:t>
            </a:r>
            <a:endParaRPr lang="en-US" sz="27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5" name="Title 1"/>
          <p:cNvSpPr txBox="1">
            <a:spLocks/>
          </p:cNvSpPr>
          <p:nvPr/>
        </p:nvSpPr>
        <p:spPr>
          <a:xfrm>
            <a:off x="611560" y="1772816"/>
            <a:ext cx="6480720"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54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STAKEHOLDERS</a:t>
            </a:r>
            <a:endParaRPr lang="en-US" sz="54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6" name="Title 1"/>
          <p:cNvSpPr txBox="1">
            <a:spLocks/>
          </p:cNvSpPr>
          <p:nvPr/>
        </p:nvSpPr>
        <p:spPr>
          <a:xfrm>
            <a:off x="611560" y="2319015"/>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8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PARTNERS</a:t>
            </a:r>
            <a:endParaRPr lang="en-US" sz="2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7" name="Title 1"/>
          <p:cNvSpPr txBox="1">
            <a:spLocks/>
          </p:cNvSpPr>
          <p:nvPr/>
        </p:nvSpPr>
        <p:spPr>
          <a:xfrm>
            <a:off x="611560" y="3140968"/>
            <a:ext cx="8208912" cy="43204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ORGANISATIONS AND INDIVIDUALS WE COOPERATE WITH.</a:t>
            </a:r>
            <a:endPar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pic>
        <p:nvPicPr>
          <p:cNvPr id="1026" name="Picture 2" descr="C:\Users\Dirty Sanchez\Desktop\9206184505_482e47ea12_b.jpg"/>
          <p:cNvPicPr>
            <a:picLocks noChangeAspect="1" noChangeArrowheads="1"/>
          </p:cNvPicPr>
          <p:nvPr/>
        </p:nvPicPr>
        <p:blipFill rotWithShape="1">
          <a:blip r:embed="rId3">
            <a:extLst>
              <a:ext uri="{28A0092B-C50C-407E-A947-70E740481C1C}">
                <a14:useLocalDpi xmlns:a14="http://schemas.microsoft.com/office/drawing/2010/main" val="0"/>
              </a:ext>
            </a:extLst>
          </a:blip>
          <a:srcRect t="30000" b="-30000"/>
          <a:stretch/>
        </p:blipFill>
        <p:spPr bwMode="auto">
          <a:xfrm>
            <a:off x="2" y="3605213"/>
            <a:ext cx="9175521" cy="612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35347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107504" y="33631"/>
            <a:ext cx="8928992" cy="731073"/>
          </a:xfrm>
        </p:spPr>
        <p:txBody>
          <a:bodyPr>
            <a:normAutofit/>
          </a:bodyPr>
          <a:lstStyle/>
          <a:p>
            <a:r>
              <a:rPr lang="cs-CZ"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TO KNOW WHERE WE ARE GOING, WE DEFINE OUR</a:t>
            </a:r>
            <a:endParaRPr lang="en-US" sz="27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5" name="Title 1"/>
          <p:cNvSpPr txBox="1">
            <a:spLocks/>
          </p:cNvSpPr>
          <p:nvPr/>
        </p:nvSpPr>
        <p:spPr>
          <a:xfrm>
            <a:off x="611560" y="1772816"/>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54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ACTIVITIES</a:t>
            </a:r>
            <a:endParaRPr lang="en-US" sz="54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6" name="Title 1"/>
          <p:cNvSpPr txBox="1">
            <a:spLocks/>
          </p:cNvSpPr>
          <p:nvPr/>
        </p:nvSpPr>
        <p:spPr>
          <a:xfrm>
            <a:off x="611560" y="2319015"/>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8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CORE ACTIVITY</a:t>
            </a:r>
            <a:endParaRPr lang="en-US" sz="2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7" name="Title 1"/>
          <p:cNvSpPr txBox="1">
            <a:spLocks/>
          </p:cNvSpPr>
          <p:nvPr/>
        </p:nvSpPr>
        <p:spPr>
          <a:xfrm>
            <a:off x="611560" y="3140968"/>
            <a:ext cx="4248472" cy="352839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PROVIDING COMPLEMENTARY EDUCATION. </a:t>
            </a:r>
          </a:p>
          <a:p>
            <a:pPr algn="l"/>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BRIINGING SIGNIFICANT ADDED VALUE TO THE EDUCATION PROVIDED BY UNIVERSITIES.</a:t>
            </a:r>
            <a:endPar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93534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107504" y="33631"/>
            <a:ext cx="8928992" cy="731073"/>
          </a:xfrm>
        </p:spPr>
        <p:txBody>
          <a:bodyPr>
            <a:normAutofit/>
          </a:bodyPr>
          <a:lstStyle/>
          <a:p>
            <a:r>
              <a:rPr lang="cs-CZ"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TO KNOW WHERE WE ARE GOING, WE DEFINE OUR</a:t>
            </a:r>
            <a:endParaRPr lang="en-US" sz="27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5" name="Title 1"/>
          <p:cNvSpPr txBox="1">
            <a:spLocks/>
          </p:cNvSpPr>
          <p:nvPr/>
        </p:nvSpPr>
        <p:spPr>
          <a:xfrm>
            <a:off x="611560" y="1772816"/>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54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ACTIVITIES</a:t>
            </a:r>
            <a:endParaRPr lang="en-US" sz="54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6" name="Title 1"/>
          <p:cNvSpPr txBox="1">
            <a:spLocks/>
          </p:cNvSpPr>
          <p:nvPr/>
        </p:nvSpPr>
        <p:spPr>
          <a:xfrm>
            <a:off x="611560" y="2319015"/>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8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OTHER ACTIVITIES</a:t>
            </a:r>
            <a:endParaRPr lang="en-US" sz="2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7" name="Title 1"/>
          <p:cNvSpPr txBox="1">
            <a:spLocks/>
          </p:cNvSpPr>
          <p:nvPr/>
        </p:nvSpPr>
        <p:spPr>
          <a:xfrm>
            <a:off x="611560" y="3140968"/>
            <a:ext cx="4248472" cy="352839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INCREASING EDUCATIONAL INVOLVEMENT.</a:t>
            </a:r>
            <a:endPar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935347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67544" y="1340768"/>
            <a:ext cx="7772400" cy="1470025"/>
          </a:xfrm>
        </p:spPr>
        <p:txBody>
          <a:bodyPr/>
          <a:lstStyle/>
          <a:p>
            <a:r>
              <a:rPr lang="cs-CZ" dirty="0" smtClean="0">
                <a:solidFill>
                  <a:schemeClr val="bg1"/>
                </a:solidFill>
              </a:rPr>
              <a:t>PART TWO</a:t>
            </a:r>
            <a:endParaRPr lang="en-US" dirty="0">
              <a:solidFill>
                <a:schemeClr val="bg1"/>
              </a:solidFill>
            </a:endParaRPr>
          </a:p>
        </p:txBody>
      </p:sp>
      <p:sp>
        <p:nvSpPr>
          <p:cNvPr id="4" name="Title 1"/>
          <p:cNvSpPr txBox="1">
            <a:spLocks/>
          </p:cNvSpPr>
          <p:nvPr/>
        </p:nvSpPr>
        <p:spPr>
          <a:xfrm>
            <a:off x="685800" y="4725144"/>
            <a:ext cx="7772400" cy="147002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cs-CZ" sz="96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DESIGN.</a:t>
            </a:r>
            <a:endParaRPr lang="en-US" sz="96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11681225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67544" y="1340768"/>
            <a:ext cx="7772400" cy="1470025"/>
          </a:xfrm>
        </p:spPr>
        <p:txBody>
          <a:bodyPr/>
          <a:lstStyle/>
          <a:p>
            <a:r>
              <a:rPr lang="cs-CZ" dirty="0" smtClean="0">
                <a:solidFill>
                  <a:schemeClr val="bg1"/>
                </a:solidFill>
              </a:rPr>
              <a:t>PART TWO</a:t>
            </a:r>
            <a:endParaRPr lang="en-US" dirty="0">
              <a:solidFill>
                <a:schemeClr val="bg1"/>
              </a:solidFill>
            </a:endParaRPr>
          </a:p>
        </p:txBody>
      </p:sp>
      <p:pic>
        <p:nvPicPr>
          <p:cNvPr id="1026" name="Picture 2" descr="C:\Users\Dirty Sanchez\Desktop\BEST_signatur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1564" y="188640"/>
            <a:ext cx="4960873" cy="288032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p:cNvSpPr txBox="1">
            <a:spLocks/>
          </p:cNvSpPr>
          <p:nvPr/>
        </p:nvSpPr>
        <p:spPr>
          <a:xfrm>
            <a:off x="611560" y="2996952"/>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54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BEST LOGO</a:t>
            </a:r>
            <a:endParaRPr lang="en-US" sz="54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6" name="Title 1"/>
          <p:cNvSpPr txBox="1">
            <a:spLocks/>
          </p:cNvSpPr>
          <p:nvPr/>
        </p:nvSpPr>
        <p:spPr>
          <a:xfrm>
            <a:off x="611560" y="3543151"/>
            <a:ext cx="7776864"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8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SYMBOLISING EMPOWERED DIVERSITY</a:t>
            </a:r>
            <a:endParaRPr lang="en-US" sz="2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7" name="Title 1"/>
          <p:cNvSpPr txBox="1">
            <a:spLocks/>
          </p:cNvSpPr>
          <p:nvPr/>
        </p:nvSpPr>
        <p:spPr>
          <a:xfrm>
            <a:off x="611560" y="4149080"/>
            <a:ext cx="7776864" cy="252028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a:t>
            </a:r>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HE LOGOMARK REPRESENTS THREEE PEOPLE COMING TOGETHER FROM 3 DIFFERENT DIRECTIONS AND PUTTING THER HEADS TOGETHER. THIS IS THE WAY WE WORK: ARRIVING FROM DIFFERENT BACKGROUNDS AND WORKNG TOGETHER IN ORDER TO ACHIEVE GREAT THINGS.</a:t>
            </a:r>
            <a:endPar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5937636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67544" y="1340768"/>
            <a:ext cx="7772400" cy="1470025"/>
          </a:xfrm>
        </p:spPr>
        <p:txBody>
          <a:bodyPr/>
          <a:lstStyle/>
          <a:p>
            <a:r>
              <a:rPr lang="cs-CZ" dirty="0" smtClean="0">
                <a:solidFill>
                  <a:schemeClr val="bg1"/>
                </a:solidFill>
              </a:rPr>
              <a:t>PART TWO</a:t>
            </a:r>
            <a:endParaRPr lang="en-US" dirty="0">
              <a:solidFill>
                <a:schemeClr val="bg1"/>
              </a:solidFill>
            </a:endParaRPr>
          </a:p>
        </p:txBody>
      </p:sp>
      <p:pic>
        <p:nvPicPr>
          <p:cNvPr id="1026" name="Picture 2" descr="C:\Users\Dirty Sanchez\Desktop\BEST_signatur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1564" y="188640"/>
            <a:ext cx="4960873" cy="288032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p:cNvSpPr txBox="1">
            <a:spLocks/>
          </p:cNvSpPr>
          <p:nvPr/>
        </p:nvSpPr>
        <p:spPr>
          <a:xfrm>
            <a:off x="611560" y="2996952"/>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54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BEST LOGO</a:t>
            </a:r>
            <a:endParaRPr lang="en-US" sz="54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6" name="Title 1"/>
          <p:cNvSpPr txBox="1">
            <a:spLocks/>
          </p:cNvSpPr>
          <p:nvPr/>
        </p:nvSpPr>
        <p:spPr>
          <a:xfrm>
            <a:off x="611560" y="3543151"/>
            <a:ext cx="7776864"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8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SYMBOLISING DEVELOPING STUDENTS</a:t>
            </a:r>
            <a:endParaRPr lang="en-US" sz="2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7" name="Title 1"/>
          <p:cNvSpPr txBox="1">
            <a:spLocks/>
          </p:cNvSpPr>
          <p:nvPr/>
        </p:nvSpPr>
        <p:spPr>
          <a:xfrm>
            <a:off x="611560" y="4149080"/>
            <a:ext cx="7776864" cy="252028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The three arms of the </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BEST</a:t>
            </a:r>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logo </a:t>
            </a:r>
            <a:r>
              <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start at the edge </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before</a:t>
            </a:r>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000" dirty="0" err="1"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pinwheeling</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towards the </a:t>
            </a:r>
            <a:r>
              <a:rPr lang="en-US" sz="200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centre</a:t>
            </a:r>
            <a:r>
              <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As</a:t>
            </a:r>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they </a:t>
            </a:r>
            <a:r>
              <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spiral inwards, they grow </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and</a:t>
            </a:r>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develop </a:t>
            </a:r>
            <a:r>
              <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00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symbolising</a:t>
            </a:r>
            <a:r>
              <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the </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growth</a:t>
            </a:r>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and </a:t>
            </a:r>
            <a:r>
              <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development of the skills </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and</a:t>
            </a:r>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knowledge </a:t>
            </a:r>
            <a:r>
              <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of the students that </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form</a:t>
            </a:r>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the </a:t>
            </a:r>
            <a:r>
              <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soul of BEST.</a:t>
            </a:r>
          </a:p>
        </p:txBody>
      </p:sp>
    </p:spTree>
    <p:extLst>
      <p:ext uri="{BB962C8B-B14F-4D97-AF65-F5344CB8AC3E}">
        <p14:creationId xmlns:p14="http://schemas.microsoft.com/office/powerpoint/2010/main" val="36428951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67544" y="1340768"/>
            <a:ext cx="7772400" cy="1470025"/>
          </a:xfrm>
        </p:spPr>
        <p:txBody>
          <a:bodyPr/>
          <a:lstStyle/>
          <a:p>
            <a:r>
              <a:rPr lang="cs-CZ" dirty="0" smtClean="0">
                <a:solidFill>
                  <a:schemeClr val="bg1"/>
                </a:solidFill>
              </a:rPr>
              <a:t>PART TWO</a:t>
            </a:r>
            <a:endParaRPr lang="en-US" dirty="0">
              <a:solidFill>
                <a:schemeClr val="bg1"/>
              </a:solidFill>
            </a:endParaRPr>
          </a:p>
        </p:txBody>
      </p:sp>
      <p:pic>
        <p:nvPicPr>
          <p:cNvPr id="1026" name="Picture 2" descr="C:\Users\Dirty Sanchez\Desktop\BEST_signatur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1564" y="188640"/>
            <a:ext cx="4960873" cy="288032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p:cNvSpPr txBox="1">
            <a:spLocks/>
          </p:cNvSpPr>
          <p:nvPr/>
        </p:nvSpPr>
        <p:spPr>
          <a:xfrm>
            <a:off x="611560" y="2996952"/>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54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BEST LOGO</a:t>
            </a:r>
            <a:endParaRPr lang="en-US" sz="54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6" name="Title 1"/>
          <p:cNvSpPr txBox="1">
            <a:spLocks/>
          </p:cNvSpPr>
          <p:nvPr/>
        </p:nvSpPr>
        <p:spPr>
          <a:xfrm>
            <a:off x="611560" y="3543151"/>
            <a:ext cx="7776864"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8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SYMBOLISING DEVELOPING STUDENTS</a:t>
            </a:r>
            <a:endParaRPr lang="en-US" sz="2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7" name="Title 1"/>
          <p:cNvSpPr txBox="1">
            <a:spLocks/>
          </p:cNvSpPr>
          <p:nvPr/>
        </p:nvSpPr>
        <p:spPr>
          <a:xfrm>
            <a:off x="611560" y="4149080"/>
            <a:ext cx="7776864" cy="252028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The three </a:t>
            </a:r>
            <a:r>
              <a:rPr lang="en-US" sz="200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colours</a:t>
            </a:r>
            <a:r>
              <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represent </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the</a:t>
            </a:r>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stakeholders </a:t>
            </a:r>
            <a:r>
              <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which are </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brought</a:t>
            </a:r>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together </a:t>
            </a:r>
            <a:r>
              <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through BEST.</a:t>
            </a:r>
          </a:p>
        </p:txBody>
      </p:sp>
    </p:spTree>
    <p:extLst>
      <p:ext uri="{BB962C8B-B14F-4D97-AF65-F5344CB8AC3E}">
        <p14:creationId xmlns:p14="http://schemas.microsoft.com/office/powerpoint/2010/main" val="18921228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67544" y="1340768"/>
            <a:ext cx="7772400" cy="1470025"/>
          </a:xfrm>
        </p:spPr>
        <p:txBody>
          <a:bodyPr/>
          <a:lstStyle/>
          <a:p>
            <a:r>
              <a:rPr lang="cs-CZ" dirty="0" smtClean="0">
                <a:solidFill>
                  <a:schemeClr val="bg1"/>
                </a:solidFill>
              </a:rPr>
              <a:t>PART TWO</a:t>
            </a:r>
            <a:endParaRPr lang="en-US" dirty="0">
              <a:solidFill>
                <a:schemeClr val="bg1"/>
              </a:solidFill>
            </a:endParaRPr>
          </a:p>
        </p:txBody>
      </p:sp>
      <p:pic>
        <p:nvPicPr>
          <p:cNvPr id="1026" name="Picture 2" descr="C:\Users\Dirty Sanchez\Desktop\BEST_signatur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1564" y="188640"/>
            <a:ext cx="4960873" cy="288032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p:cNvSpPr txBox="1">
            <a:spLocks/>
          </p:cNvSpPr>
          <p:nvPr/>
        </p:nvSpPr>
        <p:spPr>
          <a:xfrm>
            <a:off x="611560" y="2996952"/>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54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BEST LOGO</a:t>
            </a:r>
            <a:endParaRPr lang="en-US" sz="54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6" name="Title 1"/>
          <p:cNvSpPr txBox="1">
            <a:spLocks/>
          </p:cNvSpPr>
          <p:nvPr/>
        </p:nvSpPr>
        <p:spPr>
          <a:xfrm>
            <a:off x="611560" y="3543151"/>
            <a:ext cx="7776864"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8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SYMBOLISING CONTINUITY AND DYNAMISM</a:t>
            </a:r>
            <a:endParaRPr lang="en-US" sz="2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7" name="Title 1"/>
          <p:cNvSpPr txBox="1">
            <a:spLocks/>
          </p:cNvSpPr>
          <p:nvPr/>
        </p:nvSpPr>
        <p:spPr>
          <a:xfrm>
            <a:off x="611560" y="4149080"/>
            <a:ext cx="7776864" cy="252028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The twisted elements of </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the</a:t>
            </a:r>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000" dirty="0" err="1"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logomark</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express rotation </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which</a:t>
            </a:r>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000" dirty="0" err="1"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symbolises</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BEST as a </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dynamic</a:t>
            </a:r>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000" dirty="0" err="1"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organisation</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that is </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continuously</a:t>
            </a:r>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developing </a:t>
            </a:r>
            <a:r>
              <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itself.</a:t>
            </a:r>
          </a:p>
        </p:txBody>
      </p:sp>
    </p:spTree>
    <p:extLst>
      <p:ext uri="{BB962C8B-B14F-4D97-AF65-F5344CB8AC3E}">
        <p14:creationId xmlns:p14="http://schemas.microsoft.com/office/powerpoint/2010/main" val="28597832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txBox="1">
            <a:spLocks/>
          </p:cNvSpPr>
          <p:nvPr/>
        </p:nvSpPr>
        <p:spPr>
          <a:xfrm>
            <a:off x="6588224" y="4797152"/>
            <a:ext cx="2555776" cy="1037977"/>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a:r>
              <a:rPr lang="cs-CZ" sz="3200" dirty="0" smtClean="0">
                <a:solidFill>
                  <a:schemeClr val="bg1"/>
                </a:solidFill>
                <a:latin typeface="Tahoma" panose="020B0604030504040204" pitchFamily="34" charset="0"/>
                <a:ea typeface="Tahoma" panose="020B0604030504040204" pitchFamily="34" charset="0"/>
                <a:cs typeface="Tahoma" panose="020B0604030504040204" pitchFamily="34" charset="0"/>
              </a:rPr>
              <a:t>LOGO</a:t>
            </a:r>
          </a:p>
          <a:p>
            <a:pPr algn="r"/>
            <a:r>
              <a:rPr lang="cs-CZ" sz="3200" dirty="0" smtClean="0">
                <a:solidFill>
                  <a:schemeClr val="bg1"/>
                </a:solidFill>
                <a:latin typeface="Tahoma" panose="020B0604030504040204" pitchFamily="34" charset="0"/>
                <a:ea typeface="Tahoma" panose="020B0604030504040204" pitchFamily="34" charset="0"/>
                <a:cs typeface="Tahoma" panose="020B0604030504040204" pitchFamily="34" charset="0"/>
              </a:rPr>
              <a:t>VARIATIONS</a:t>
            </a:r>
            <a:endParaRPr lang="en-US" sz="32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2050" name="Picture 2" descr="C:\Users\Dirty Sanchez\Desktop\Výstřižek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92" y="221896"/>
            <a:ext cx="9147273" cy="1694936"/>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C:\Users\Dirty Sanchez\Desktop\Výstřižek2.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7320" y="2323874"/>
            <a:ext cx="7632848" cy="18972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7646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67544" y="1340768"/>
            <a:ext cx="7772400" cy="1470025"/>
          </a:xfrm>
        </p:spPr>
        <p:txBody>
          <a:bodyPr/>
          <a:lstStyle/>
          <a:p>
            <a:r>
              <a:rPr lang="cs-CZ" dirty="0" smtClean="0">
                <a:solidFill>
                  <a:schemeClr val="bg1"/>
                </a:solidFill>
              </a:rPr>
              <a:t>PART ONE</a:t>
            </a:r>
            <a:endParaRPr lang="en-US" dirty="0">
              <a:solidFill>
                <a:schemeClr val="bg1"/>
              </a:solidFill>
            </a:endParaRPr>
          </a:p>
        </p:txBody>
      </p:sp>
      <p:sp>
        <p:nvSpPr>
          <p:cNvPr id="4" name="Title 1"/>
          <p:cNvSpPr txBox="1">
            <a:spLocks/>
          </p:cNvSpPr>
          <p:nvPr/>
        </p:nvSpPr>
        <p:spPr>
          <a:xfrm>
            <a:off x="685800" y="4725144"/>
            <a:ext cx="7772400" cy="147002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cs-CZ" sz="96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ABOUT BEST.</a:t>
            </a:r>
            <a:endParaRPr lang="en-US" sz="96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93534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1"/>
          <p:cNvSpPr txBox="1">
            <a:spLocks/>
          </p:cNvSpPr>
          <p:nvPr/>
        </p:nvSpPr>
        <p:spPr>
          <a:xfrm>
            <a:off x="6588224" y="4797152"/>
            <a:ext cx="2555776" cy="1037977"/>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a:r>
              <a:rPr lang="cs-CZ" sz="3200" dirty="0" smtClean="0">
                <a:solidFill>
                  <a:schemeClr val="bg1"/>
                </a:solidFill>
                <a:latin typeface="Tahoma" panose="020B0604030504040204" pitchFamily="34" charset="0"/>
                <a:ea typeface="Tahoma" panose="020B0604030504040204" pitchFamily="34" charset="0"/>
                <a:cs typeface="Tahoma" panose="020B0604030504040204" pitchFamily="34" charset="0"/>
              </a:rPr>
              <a:t>LOGO</a:t>
            </a:r>
          </a:p>
          <a:p>
            <a:pPr algn="r"/>
            <a:r>
              <a:rPr lang="cs-CZ" sz="3200" dirty="0" smtClean="0">
                <a:solidFill>
                  <a:schemeClr val="bg1"/>
                </a:solidFill>
                <a:latin typeface="Tahoma" panose="020B0604030504040204" pitchFamily="34" charset="0"/>
                <a:ea typeface="Tahoma" panose="020B0604030504040204" pitchFamily="34" charset="0"/>
                <a:cs typeface="Tahoma" panose="020B0604030504040204" pitchFamily="34" charset="0"/>
              </a:rPr>
              <a:t>COLOUR</a:t>
            </a:r>
            <a:endParaRPr lang="en-US" sz="32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3074" name="Picture 2" descr="C:\Users\Dirty Sanchez\Desktop\Výstřižek3.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512" y="188640"/>
            <a:ext cx="5914806" cy="51160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65921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4099" name="Picture 3" descr="C:\Users\Dirty Sanchez\Desktop\Výstřižek4.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59832" y="1508714"/>
            <a:ext cx="2917329" cy="2740521"/>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p:cNvSpPr txBox="1">
            <a:spLocks/>
          </p:cNvSpPr>
          <p:nvPr/>
        </p:nvSpPr>
        <p:spPr>
          <a:xfrm>
            <a:off x="6588224" y="4797152"/>
            <a:ext cx="2555776" cy="1037977"/>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a:r>
              <a:rPr lang="cs-CZ" sz="3200" dirty="0" smtClean="0">
                <a:solidFill>
                  <a:schemeClr val="bg1"/>
                </a:solidFill>
                <a:latin typeface="Tahoma" panose="020B0604030504040204" pitchFamily="34" charset="0"/>
                <a:ea typeface="Tahoma" panose="020B0604030504040204" pitchFamily="34" charset="0"/>
                <a:cs typeface="Tahoma" panose="020B0604030504040204" pitchFamily="34" charset="0"/>
              </a:rPr>
              <a:t>LOGOMARK</a:t>
            </a:r>
          </a:p>
          <a:p>
            <a:pPr algn="r"/>
            <a:r>
              <a:rPr lang="cs-CZ" sz="3200" dirty="0" smtClean="0">
                <a:solidFill>
                  <a:schemeClr val="bg1"/>
                </a:solidFill>
                <a:latin typeface="Tahoma" panose="020B0604030504040204" pitchFamily="34" charset="0"/>
                <a:ea typeface="Tahoma" panose="020B0604030504040204" pitchFamily="34" charset="0"/>
                <a:cs typeface="Tahoma" panose="020B0604030504040204" pitchFamily="34" charset="0"/>
              </a:rPr>
              <a:t>BEST STAR</a:t>
            </a:r>
            <a:endParaRPr lang="en-US" sz="32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5" name="Title 1"/>
          <p:cNvSpPr txBox="1">
            <a:spLocks/>
          </p:cNvSpPr>
          <p:nvPr/>
        </p:nvSpPr>
        <p:spPr>
          <a:xfrm>
            <a:off x="179512" y="470737"/>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TRANSPARENCY</a:t>
            </a:r>
            <a:endPar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6" name="Title 1"/>
          <p:cNvSpPr txBox="1">
            <a:spLocks/>
          </p:cNvSpPr>
          <p:nvPr/>
        </p:nvSpPr>
        <p:spPr>
          <a:xfrm>
            <a:off x="179512" y="2823071"/>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PORTIONS OF THE LOGOMARK</a:t>
            </a:r>
            <a:endPar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7" name="Title 1"/>
          <p:cNvSpPr txBox="1">
            <a:spLocks/>
          </p:cNvSpPr>
          <p:nvPr/>
        </p:nvSpPr>
        <p:spPr>
          <a:xfrm>
            <a:off x="179512" y="4983870"/>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ROTATION</a:t>
            </a:r>
            <a:endPar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pic>
        <p:nvPicPr>
          <p:cNvPr id="4098" name="Picture 2" descr="C:\Users\Dirty Sanchez\Desktop\Výstřižek5.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90946" y="260648"/>
            <a:ext cx="4110608" cy="145815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C:\Users\Dirty Sanchez\Desktop\Výstřižek6.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47664" y="4244281"/>
            <a:ext cx="2692044" cy="25171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18382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p:cNvSpPr txBox="1">
            <a:spLocks/>
          </p:cNvSpPr>
          <p:nvPr/>
        </p:nvSpPr>
        <p:spPr>
          <a:xfrm>
            <a:off x="179512" y="-27384"/>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20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INCORRECT USAGE</a:t>
            </a:r>
            <a:endParaRPr lang="en-US" sz="20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pic>
        <p:nvPicPr>
          <p:cNvPr id="5122" name="Picture 2" descr="C:\Users\Dirty Sanchez\Desktop\Výstřižek7.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677734"/>
            <a:ext cx="9144000" cy="1558731"/>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C:\Users\Dirty Sanchez\Desktop\Výstřižek9.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7504" y="2473947"/>
            <a:ext cx="3232680" cy="2971277"/>
          </a:xfrm>
          <a:prstGeom prst="rect">
            <a:avLst/>
          </a:prstGeom>
          <a:noFill/>
          <a:extLst>
            <a:ext uri="{909E8E84-426E-40DD-AFC4-6F175D3DCCD1}">
              <a14:hiddenFill xmlns:a14="http://schemas.microsoft.com/office/drawing/2010/main">
                <a:solidFill>
                  <a:srgbClr val="FFFFFF"/>
                </a:solidFill>
              </a14:hiddenFill>
            </a:ext>
          </a:extLst>
        </p:spPr>
      </p:pic>
      <p:pic>
        <p:nvPicPr>
          <p:cNvPr id="5125" name="Picture 5" descr="C:\Users\Dirty Sanchez\Desktop\Výstřižek10.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63888" y="2492896"/>
            <a:ext cx="5559163" cy="1672977"/>
          </a:xfrm>
          <a:prstGeom prst="rect">
            <a:avLst/>
          </a:prstGeom>
          <a:noFill/>
          <a:extLst>
            <a:ext uri="{909E8E84-426E-40DD-AFC4-6F175D3DCCD1}">
              <a14:hiddenFill xmlns:a14="http://schemas.microsoft.com/office/drawing/2010/main">
                <a:solidFill>
                  <a:srgbClr val="FFFFFF"/>
                </a:solidFill>
              </a14:hiddenFill>
            </a:ext>
          </a:extLst>
        </p:spPr>
      </p:pic>
      <p:sp>
        <p:nvSpPr>
          <p:cNvPr id="13" name="Title 1"/>
          <p:cNvSpPr txBox="1">
            <a:spLocks/>
          </p:cNvSpPr>
          <p:nvPr/>
        </p:nvSpPr>
        <p:spPr>
          <a:xfrm>
            <a:off x="6588224" y="4797152"/>
            <a:ext cx="2555776" cy="1037977"/>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a:r>
              <a:rPr lang="cs-CZ" sz="3200" dirty="0" smtClean="0">
                <a:solidFill>
                  <a:schemeClr val="bg1"/>
                </a:solidFill>
                <a:latin typeface="Tahoma" panose="020B0604030504040204" pitchFamily="34" charset="0"/>
                <a:ea typeface="Tahoma" panose="020B0604030504040204" pitchFamily="34" charset="0"/>
                <a:cs typeface="Tahoma" panose="020B0604030504040204" pitchFamily="34" charset="0"/>
              </a:rPr>
              <a:t>LOGOMARK</a:t>
            </a:r>
          </a:p>
          <a:p>
            <a:pPr algn="r"/>
            <a:r>
              <a:rPr lang="cs-CZ" sz="3200" dirty="0" smtClean="0">
                <a:solidFill>
                  <a:schemeClr val="bg1"/>
                </a:solidFill>
                <a:latin typeface="Tahoma" panose="020B0604030504040204" pitchFamily="34" charset="0"/>
                <a:ea typeface="Tahoma" panose="020B0604030504040204" pitchFamily="34" charset="0"/>
                <a:cs typeface="Tahoma" panose="020B0604030504040204" pitchFamily="34" charset="0"/>
              </a:rPr>
              <a:t>BEST STAR</a:t>
            </a:r>
            <a:endParaRPr lang="en-US" sz="32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4794620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3" name="Title 1"/>
          <p:cNvSpPr txBox="1">
            <a:spLocks/>
          </p:cNvSpPr>
          <p:nvPr/>
        </p:nvSpPr>
        <p:spPr>
          <a:xfrm>
            <a:off x="6588224" y="4797152"/>
            <a:ext cx="2555776" cy="1037977"/>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a:r>
              <a:rPr lang="cs-CZ" sz="3200" dirty="0" smtClean="0">
                <a:solidFill>
                  <a:schemeClr val="bg1"/>
                </a:solidFill>
                <a:latin typeface="Tahoma" panose="020B0604030504040204" pitchFamily="34" charset="0"/>
                <a:ea typeface="Tahoma" panose="020B0604030504040204" pitchFamily="34" charset="0"/>
                <a:cs typeface="Tahoma" panose="020B0604030504040204" pitchFamily="34" charset="0"/>
              </a:rPr>
              <a:t>LOGO</a:t>
            </a:r>
          </a:p>
          <a:p>
            <a:pPr algn="r"/>
            <a:r>
              <a:rPr lang="cs-CZ" sz="3200" dirty="0" smtClean="0">
                <a:solidFill>
                  <a:schemeClr val="bg1"/>
                </a:solidFill>
                <a:latin typeface="Tahoma" panose="020B0604030504040204" pitchFamily="34" charset="0"/>
                <a:ea typeface="Tahoma" panose="020B0604030504040204" pitchFamily="34" charset="0"/>
                <a:cs typeface="Tahoma" panose="020B0604030504040204" pitchFamily="34" charset="0"/>
              </a:rPr>
              <a:t>SAFE SPACE</a:t>
            </a:r>
            <a:endParaRPr lang="en-US" sz="32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6146" name="Picture 2" descr="C:\Users\Dirty Sanchez\Desktop\Výstřižek11.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7827" y="260648"/>
            <a:ext cx="3160037" cy="4358946"/>
          </a:xfrm>
          <a:prstGeom prst="rect">
            <a:avLst/>
          </a:prstGeom>
          <a:noFill/>
          <a:extLst>
            <a:ext uri="{909E8E84-426E-40DD-AFC4-6F175D3DCCD1}">
              <a14:hiddenFill xmlns:a14="http://schemas.microsoft.com/office/drawing/2010/main">
                <a:solidFill>
                  <a:srgbClr val="FFFFFF"/>
                </a:solidFill>
              </a14:hiddenFill>
            </a:ext>
          </a:extLst>
        </p:spPr>
      </p:pic>
      <p:pic>
        <p:nvPicPr>
          <p:cNvPr id="6147" name="Picture 3" descr="C:\Users\Dirty Sanchez\Desktop\Výstřižek12.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35896" y="260648"/>
            <a:ext cx="5518156" cy="34379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03154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3" name="Title 1"/>
          <p:cNvSpPr txBox="1">
            <a:spLocks/>
          </p:cNvSpPr>
          <p:nvPr/>
        </p:nvSpPr>
        <p:spPr>
          <a:xfrm>
            <a:off x="6394974" y="4797152"/>
            <a:ext cx="2749026" cy="1037977"/>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a:r>
              <a:rPr lang="cs-CZ" sz="2800" dirty="0" smtClean="0">
                <a:solidFill>
                  <a:schemeClr val="bg1"/>
                </a:solidFill>
                <a:latin typeface="Tahoma" panose="020B0604030504040204" pitchFamily="34" charset="0"/>
                <a:ea typeface="Tahoma" panose="020B0604030504040204" pitchFamily="34" charset="0"/>
                <a:cs typeface="Tahoma" panose="020B0604030504040204" pitchFamily="34" charset="0"/>
              </a:rPr>
              <a:t>UNACCEPTABLE</a:t>
            </a:r>
          </a:p>
          <a:p>
            <a:pPr algn="r"/>
            <a:r>
              <a:rPr lang="cs-CZ" sz="2800" dirty="0" smtClean="0">
                <a:solidFill>
                  <a:schemeClr val="bg1"/>
                </a:solidFill>
                <a:latin typeface="Tahoma" panose="020B0604030504040204" pitchFamily="34" charset="0"/>
                <a:ea typeface="Tahoma" panose="020B0604030504040204" pitchFamily="34" charset="0"/>
                <a:cs typeface="Tahoma" panose="020B0604030504040204" pitchFamily="34" charset="0"/>
              </a:rPr>
              <a:t>USES</a:t>
            </a:r>
            <a:endParaRPr lang="en-US" sz="2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7171" name="Picture 3" descr="C:\Users\Dirty Sanchez\Desktop\Výstřižek14.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2567" y="1999260"/>
            <a:ext cx="8893929" cy="1270561"/>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C:\Users\Dirty Sanchez\Desktop\Výstřižek15.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4223" y="669956"/>
            <a:ext cx="8945438" cy="1107449"/>
          </a:xfrm>
          <a:prstGeom prst="rect">
            <a:avLst/>
          </a:prstGeom>
          <a:noFill/>
          <a:extLst>
            <a:ext uri="{909E8E84-426E-40DD-AFC4-6F175D3DCCD1}">
              <a14:hiddenFill xmlns:a14="http://schemas.microsoft.com/office/drawing/2010/main">
                <a:solidFill>
                  <a:srgbClr val="FFFFFF"/>
                </a:solidFill>
              </a14:hiddenFill>
            </a:ext>
          </a:extLst>
        </p:spPr>
      </p:pic>
      <p:pic>
        <p:nvPicPr>
          <p:cNvPr id="7173" name="Picture 5" descr="C:\Users\Dirty Sanchez\Desktop\Výstřižek16.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0884" y="3491676"/>
            <a:ext cx="4361116" cy="1227637"/>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descr="C:\Users\Dirty Sanchez\Desktop\Výstřižek17.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0184" y="4941168"/>
            <a:ext cx="4635832" cy="12018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322157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C:\Users\Dirty Sanchez\Desktop\Výstřižek18.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8263" y="928167"/>
            <a:ext cx="6467475" cy="4848225"/>
          </a:xfrm>
          <a:prstGeom prst="rect">
            <a:avLst/>
          </a:prstGeom>
          <a:noFill/>
          <a:extLst>
            <a:ext uri="{909E8E84-426E-40DD-AFC4-6F175D3DCCD1}">
              <a14:hiddenFill xmlns:a14="http://schemas.microsoft.com/office/drawing/2010/main">
                <a:solidFill>
                  <a:srgbClr val="FFFFFF"/>
                </a:solidFill>
              </a14:hiddenFill>
            </a:ext>
          </a:extLst>
        </p:spPr>
      </p:pic>
      <p:pic>
        <p:nvPicPr>
          <p:cNvPr id="8195" name="Picture 3" descr="C:\Users\Dirty Sanchez\Desktop\Výstřižek19.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19438" y="-7615"/>
            <a:ext cx="2905125" cy="104775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p:cNvSpPr txBox="1">
            <a:spLocks/>
          </p:cNvSpPr>
          <p:nvPr/>
        </p:nvSpPr>
        <p:spPr>
          <a:xfrm>
            <a:off x="1338263" y="5445224"/>
            <a:ext cx="6467475" cy="1037977"/>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35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www.flickr.com/photos/bestorg/</a:t>
            </a:r>
            <a:endParaRPr lang="en-US" sz="35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0253343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C:\Users\Dirty Sanchez\Desktop\Výstřižek2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7665" y="-19951"/>
            <a:ext cx="7626002" cy="6954107"/>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p:cNvSpPr txBox="1">
            <a:spLocks/>
          </p:cNvSpPr>
          <p:nvPr/>
        </p:nvSpPr>
        <p:spPr>
          <a:xfrm>
            <a:off x="35496" y="-99392"/>
            <a:ext cx="4248472" cy="103797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cs-CZ" sz="54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TEMPLATES</a:t>
            </a:r>
            <a:endParaRPr lang="en-US" sz="54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9270914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24136" y="806847"/>
            <a:ext cx="7772400" cy="1470025"/>
          </a:xfrm>
        </p:spPr>
        <p:txBody>
          <a:bodyPr>
            <a:normAutofit/>
          </a:bodyPr>
          <a:lstStyle/>
          <a:p>
            <a:r>
              <a:rPr lang="cs-CZ" sz="72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QUESTIONS</a:t>
            </a:r>
            <a:endParaRPr lang="en-US" sz="72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6" name="Title 1"/>
          <p:cNvSpPr txBox="1">
            <a:spLocks/>
          </p:cNvSpPr>
          <p:nvPr/>
        </p:nvSpPr>
        <p:spPr>
          <a:xfrm>
            <a:off x="-828600" y="2132856"/>
            <a:ext cx="7772400" cy="147002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cs-CZ" sz="15000" b="1"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a:t>
            </a:r>
            <a:endParaRPr lang="en-US" sz="15000" b="1"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0400703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107504" y="33631"/>
            <a:ext cx="8928992" cy="947098"/>
          </a:xfrm>
        </p:spPr>
        <p:txBody>
          <a:bodyPr>
            <a:normAutofit/>
          </a:bodyPr>
          <a:lstStyle/>
          <a:p>
            <a:r>
              <a:rPr lang="cs-CZ"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WE ARE COMING FROM DIFFERENT PARTS OF EUROPE</a:t>
            </a:r>
            <a:endParaRPr lang="en-US" sz="27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93534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107504" y="33631"/>
            <a:ext cx="8928992" cy="947098"/>
          </a:xfrm>
        </p:spPr>
        <p:txBody>
          <a:bodyPr>
            <a:normAutofit/>
          </a:bodyPr>
          <a:lstStyle/>
          <a:p>
            <a:r>
              <a:rPr lang="cs-CZ"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FROM DIFFERENT BACKGROUND</a:t>
            </a:r>
            <a:endParaRPr lang="en-US" sz="27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93534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107504" y="33631"/>
            <a:ext cx="8928992" cy="947098"/>
          </a:xfrm>
        </p:spPr>
        <p:txBody>
          <a:bodyPr>
            <a:normAutofit/>
          </a:bodyPr>
          <a:lstStyle/>
          <a:p>
            <a:r>
              <a:rPr lang="cs-CZ"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BUT WE ARE TRYING TO CREATE SOMETHING </a:t>
            </a:r>
            <a:r>
              <a:rPr lang="cs-CZ" sz="2700" b="1"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TOGETHER</a:t>
            </a:r>
            <a:endParaRPr lang="en-US" sz="2700" b="1"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93534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107504" y="33631"/>
            <a:ext cx="8928992" cy="947098"/>
          </a:xfrm>
        </p:spPr>
        <p:txBody>
          <a:bodyPr>
            <a:normAutofit/>
          </a:bodyPr>
          <a:lstStyle/>
          <a:p>
            <a:r>
              <a:rPr lang="cs-CZ"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WE JOINED FOR DIFFERENT REASONS</a:t>
            </a:r>
            <a:endParaRPr lang="en-US" sz="27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9353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107504" y="33631"/>
            <a:ext cx="8928992" cy="947098"/>
          </a:xfrm>
        </p:spPr>
        <p:txBody>
          <a:bodyPr>
            <a:normAutofit/>
          </a:bodyPr>
          <a:lstStyle/>
          <a:p>
            <a:r>
              <a:rPr lang="cs-CZ"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AND STAYED FOR ONE</a:t>
            </a:r>
            <a:endParaRPr lang="en-US" sz="27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93534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107504" y="33630"/>
            <a:ext cx="8928992" cy="1883201"/>
          </a:xfrm>
        </p:spPr>
        <p:txBody>
          <a:bodyPr>
            <a:normAutofit/>
          </a:bodyPr>
          <a:lstStyle/>
          <a:p>
            <a:r>
              <a:rPr lang="cs-CZ"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WE BELIEVE IN SOMETHING COMMON, WE SHARE IDEAS, AND WE BECOME A PART OF A BIGGER WHOLE, WHICH NEEDS A </a:t>
            </a:r>
            <a:r>
              <a:rPr lang="cs-CZ" sz="2700" b="1"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NAME</a:t>
            </a:r>
            <a:r>
              <a:rPr lang="cs-CZ" sz="2700" dirty="0" smtClean="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a:t>
            </a:r>
            <a:endParaRPr lang="en-US" sz="27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93534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517</TotalTime>
  <Words>1008</Words>
  <Application>Microsoft Office PowerPoint</Application>
  <PresentationFormat>Diavetítés a képernyőre (4:3 oldalarány)</PresentationFormat>
  <Paragraphs>121</Paragraphs>
  <Slides>37</Slides>
  <Notes>7</Notes>
  <HiddenSlides>0</HiddenSlides>
  <MMClips>0</MMClips>
  <ScaleCrop>false</ScaleCrop>
  <HeadingPairs>
    <vt:vector size="4" baseType="variant">
      <vt:variant>
        <vt:lpstr>Téma</vt:lpstr>
      </vt:variant>
      <vt:variant>
        <vt:i4>1</vt:i4>
      </vt:variant>
      <vt:variant>
        <vt:lpstr>Diacímek</vt:lpstr>
      </vt:variant>
      <vt:variant>
        <vt:i4>37</vt:i4>
      </vt:variant>
    </vt:vector>
  </HeadingPairs>
  <TitlesOfParts>
    <vt:vector size="38" baseType="lpstr">
      <vt:lpstr>Office Theme</vt:lpstr>
      <vt:lpstr>WHAT IS</vt:lpstr>
      <vt:lpstr>WHAT IS</vt:lpstr>
      <vt:lpstr>PART ONE</vt:lpstr>
      <vt:lpstr>WE ARE COMING FROM DIFFERENT PARTS OF EUROPE</vt:lpstr>
      <vt:lpstr>FROM DIFFERENT BACKGROUND</vt:lpstr>
      <vt:lpstr>BUT WE ARE TRYING TO CREATE SOMETHING TOGETHER</vt:lpstr>
      <vt:lpstr>WE JOINED FOR DIFFERENT REASONS</vt:lpstr>
      <vt:lpstr>AND STAYED FOR ONE</vt:lpstr>
      <vt:lpstr>WE BELIEVE IN SOMETHING COMMON, WE SHARE IDEAS, AND WE BECOME A PART OF A BIGGER WHOLE, WHICH NEEDS A NAME.</vt:lpstr>
      <vt:lpstr>THAT’S WHY WE ARE BEST, AND WE SHARE COMMON VALUES, OTHERWISE WE WOULD GO IN DIFFERENT DIRECTIONS AND NEVER BE ABLE TO DO SOMETHING. </vt:lpstr>
      <vt:lpstr>TO KNOW WHERE WE ARE GOING, WE DEFINE OUR</vt:lpstr>
      <vt:lpstr>TO KNOW WHERE WE ARE GOING, WE DEFINE OUR</vt:lpstr>
      <vt:lpstr>TO KNOW WHERE WE ARE GOING, WE DEFINE OUR</vt:lpstr>
      <vt:lpstr>TO KNOW WHERE WE ARE GOING, WE DEFINE OUR</vt:lpstr>
      <vt:lpstr>TO KNOW WHERE WE ARE GOING, WE DEFINE OUR</vt:lpstr>
      <vt:lpstr>TO KNOW WHERE WE ARE GOING, WE DEFINE OUR</vt:lpstr>
      <vt:lpstr>TO KNOW WHERE WE ARE GOING, WE DEFINE OUR</vt:lpstr>
      <vt:lpstr>TO KNOW WHERE WE ARE GOING, WE DEFINE OUR</vt:lpstr>
      <vt:lpstr>TO KNOW WHERE WE ARE GOING, WE DEFINE OUR</vt:lpstr>
      <vt:lpstr>TO KNOW WHERE WE ARE GOING, WE DEFINE OUR</vt:lpstr>
      <vt:lpstr>TO KNOW WHERE WE ARE GOING, WE DEFINE OUR</vt:lpstr>
      <vt:lpstr>TO KNOW WHERE WE ARE GOING, WE DEFINE OUR</vt:lpstr>
      <vt:lpstr>TO KNOW WHERE WE ARE GOING, WE DEFINE OUR</vt:lpstr>
      <vt:lpstr>PART TWO</vt:lpstr>
      <vt:lpstr>PART TWO</vt:lpstr>
      <vt:lpstr>PART TWO</vt:lpstr>
      <vt:lpstr>PART TWO</vt:lpstr>
      <vt:lpstr>PART TWO</vt:lpstr>
      <vt:lpstr>PowerPoint bemutató</vt:lpstr>
      <vt:lpstr>PowerPoint bemutató</vt:lpstr>
      <vt:lpstr>PowerPoint bemutató</vt:lpstr>
      <vt:lpstr>PowerPoint bemutató</vt:lpstr>
      <vt:lpstr>PowerPoint bemutató</vt:lpstr>
      <vt:lpstr>PowerPoint bemutató</vt:lpstr>
      <vt:lpstr>PowerPoint bemutató</vt:lpstr>
      <vt:lpstr>PowerPoint bemutató</vt:lpstr>
      <vt:lpstr>QUESTIONS</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Dalibor Benak</dc:creator>
  <cp:lastModifiedBy>Judit</cp:lastModifiedBy>
  <cp:revision>22</cp:revision>
  <dcterms:created xsi:type="dcterms:W3CDTF">2013-11-05T09:07:43Z</dcterms:created>
  <dcterms:modified xsi:type="dcterms:W3CDTF">2013-11-06T10:40:53Z</dcterms:modified>
</cp:coreProperties>
</file>

<file path=docProps/thumbnail.jpeg>
</file>